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80" r:id="rId7"/>
    <p:sldId id="275" r:id="rId8"/>
    <p:sldId id="291" r:id="rId9"/>
    <p:sldId id="293" r:id="rId10"/>
    <p:sldId id="292" r:id="rId11"/>
    <p:sldId id="265" r:id="rId12"/>
    <p:sldId id="283" r:id="rId13"/>
    <p:sldId id="282" r:id="rId14"/>
    <p:sldId id="266" r:id="rId15"/>
    <p:sldId id="277" r:id="rId16"/>
    <p:sldId id="267" r:id="rId17"/>
    <p:sldId id="285" r:id="rId18"/>
    <p:sldId id="286" r:id="rId19"/>
    <p:sldId id="288" r:id="rId2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D5243C16-99DD-4C56-804A-02B3AAAE1D73}">
          <p14:sldIdLst>
            <p14:sldId id="256"/>
            <p14:sldId id="257"/>
            <p14:sldId id="258"/>
            <p14:sldId id="259"/>
            <p14:sldId id="260"/>
            <p14:sldId id="280"/>
            <p14:sldId id="275"/>
            <p14:sldId id="291"/>
            <p14:sldId id="293"/>
            <p14:sldId id="292"/>
            <p14:sldId id="265"/>
            <p14:sldId id="283"/>
            <p14:sldId id="282"/>
            <p14:sldId id="266"/>
            <p14:sldId id="277"/>
            <p14:sldId id="267"/>
            <p14:sldId id="285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311" autoAdjust="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nb-NO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nb-NO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nb-NO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9CDEC841-57E1-46A4-90DA-3FE4AE47EFE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nb-NO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7875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3" name="Plassholder for topptekst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idx="1"/>
          </p:nvPr>
        </p:nvSpPr>
        <p:spPr>
          <a:xfrm>
            <a:off x="3884399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5" name="Plassholder for lysbild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Plassholder for notater 5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  <p:sp>
        <p:nvSpPr>
          <p:cNvPr id="7" name="Plassholder for bunntekst 6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7"/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53E21F86-0AD9-43A3-803D-FCD50500F1F5}" type="slidenum">
              <a:rPr/>
              <a:pPr lvl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19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nb-NO" sz="1200" b="0" i="0" u="none" strike="noStrike" baseline="0">
        <a:ln>
          <a:noFill/>
        </a:ln>
        <a:solidFill>
          <a:srgbClr val="000000"/>
        </a:solidFill>
        <a:latin typeface="Arial" pitchFamily="18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5103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53E21F86-0AD9-43A3-803D-FCD50500F1F5}" type="slidenum">
              <a:rPr lang="nb-NO" smtClean="0"/>
              <a:pPr lvl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214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786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942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545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65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52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19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668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886200" y="868680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32778F70-E1BA-4552-A20B-65F19E69FAF2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nb-NO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Arial" pitchFamily="2"/>
              <a:cs typeface="Arial" pitchFamily="2"/>
            </a:endParaRPr>
          </a:p>
        </p:txBody>
      </p:sp>
      <p:sp>
        <p:nvSpPr>
          <p:cNvPr id="3" name="Plassholder for lysbild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4" name="Plassholder for notater 3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98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53E21F86-0AD9-43A3-803D-FCD50500F1F5}" type="slidenum">
              <a:rPr lang="nb-NO" smtClean="0"/>
              <a:pPr lvl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66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53E21F86-0AD9-43A3-803D-FCD50500F1F5}" type="slidenum">
              <a:rPr lang="nb-NO" smtClean="0"/>
              <a:pPr lvl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211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523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8E9902-B9B1-4B13-91D6-2EBF6D986912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622FFB-31E5-4785-879E-D8C7D431A183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7400" cy="59975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75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C96DA1-2FF8-4421-9A9D-7619B21FF187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24A560-8A52-4387-B030-294E17805099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8528FB-F2F6-4572-B2A7-29BCF658A4B6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032E48-36E1-40C4-A8B1-82C415D138FA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4DB9CF-ED83-4A7F-8486-F85F07DC9A91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29A1E1-2AB4-4B9C-9A19-2CDC2BFCA743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92E1DA-8D0E-4BAA-8138-E2EC35A01603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B8612E-1453-4FAD-97BF-01257BFE2B99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6CD40C-DD86-48B8-A800-FDAC7B42AAE3}" type="slidenum">
              <a:rPr/>
              <a:pPr lvl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128880"/>
            <a:ext cx="82296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nb-NO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nb-NO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6839" y="6244920"/>
            <a:ext cx="2133720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079" y="6244920"/>
            <a:ext cx="2895839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4920"/>
            <a:ext cx="2133720" cy="476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nb-NO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6F138E15-7156-4E93-9C92-10C209BE8F89}" type="slidenum">
              <a:rPr/>
              <a:pPr lvl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nb-NO" sz="4400" b="0" i="0" u="none" strike="noStrike" baseline="0">
          <a:ln>
            <a:noFill/>
          </a:ln>
          <a:solidFill>
            <a:srgbClr val="000000"/>
          </a:solidFill>
          <a:latin typeface="Arial" pitchFamily="18"/>
          <a:cs typeface="Ari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nb-NO" sz="3200" b="0" i="0" u="none" strike="noStrike" baseline="0">
          <a:ln>
            <a:noFill/>
          </a:ln>
          <a:solidFill>
            <a:srgbClr val="000000"/>
          </a:solidFill>
          <a:latin typeface="Arial" pitchFamily="18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323640" y="3086980"/>
            <a:ext cx="8134200" cy="2125839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nb-NO" dirty="0">
                <a:latin typeface="+mj-lt"/>
              </a:rPr>
              <a:t>VELKOMMEN TIL ÅRSMØTE i</a:t>
            </a:r>
            <a:br>
              <a:rPr lang="nb-NO" dirty="0">
                <a:latin typeface="+mj-lt"/>
              </a:rPr>
            </a:br>
            <a:r>
              <a:rPr lang="nb-NO">
                <a:latin typeface="+mj-lt"/>
              </a:rPr>
              <a:t>NMK BARDU</a:t>
            </a:r>
            <a:br>
              <a:rPr lang="nb-NO" dirty="0">
                <a:latin typeface="+mj-lt"/>
              </a:rPr>
            </a:br>
            <a:r>
              <a:rPr lang="nb-NO" dirty="0">
                <a:latin typeface="+mj-lt"/>
              </a:rPr>
              <a:t>2024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4294967295"/>
          </p:nvPr>
        </p:nvSpPr>
        <p:spPr>
          <a:xfrm>
            <a:off x="7138996" y="4914000"/>
            <a:ext cx="1817804" cy="1753200"/>
          </a:xfrm>
        </p:spPr>
        <p:txBody>
          <a:bodyPr lIns="0" tIns="0" rIns="0" bIns="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»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»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»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»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»"/>
            </a:lvl9pPr>
          </a:lstStyle>
          <a:p>
            <a:pPr mar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dirty="0">
              <a:latin typeface="Arial" pitchFamily="18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-1"/>
            <a:ext cx="9144000" cy="2159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951796" y="4726480"/>
            <a:ext cx="2005004" cy="2132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627626" y="15572"/>
            <a:ext cx="1185714" cy="12615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7A5B7363-4D14-4E33-8F61-E4709A0682D4}"/>
              </a:ext>
            </a:extLst>
          </p:cNvPr>
          <p:cNvSpPr txBox="1"/>
          <p:nvPr/>
        </p:nvSpPr>
        <p:spPr>
          <a:xfrm>
            <a:off x="2555776" y="9214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Driftsresultat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F4AEF62-1085-4FBF-A234-B6C2F8DCF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81119"/>
              </p:ext>
            </p:extLst>
          </p:nvPr>
        </p:nvGraphicFramePr>
        <p:xfrm>
          <a:off x="327094" y="1337618"/>
          <a:ext cx="8489812" cy="2558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2453">
                  <a:extLst>
                    <a:ext uri="{9D8B030D-6E8A-4147-A177-3AD203B41FA5}">
                      <a16:colId xmlns:a16="http://schemas.microsoft.com/office/drawing/2014/main" val="117809289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2235645756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4027072208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128233960"/>
                    </a:ext>
                  </a:extLst>
                </a:gridCol>
              </a:tblGrid>
              <a:tr h="435198">
                <a:tc>
                  <a:txBody>
                    <a:bodyPr/>
                    <a:lstStyle/>
                    <a:p>
                      <a:r>
                        <a:rPr lang="nb-NO" dirty="0"/>
                        <a:t>Konto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Budsjett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Innskudd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  </a:t>
                      </a: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637 303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620 000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712 502</a:t>
                      </a:r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70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Utgifter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</a:t>
                      </a: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640 844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-620 000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-726 471</a:t>
                      </a:r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26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Styrets disposisjonspost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7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7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Resultat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/>
                        <a:t>-</a:t>
                      </a:r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3 540</a:t>
                      </a:r>
                      <a:endParaRPr lang="nb-N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-13 969</a:t>
                      </a:r>
                      <a:endParaRPr lang="nb-NO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50352"/>
                  </a:ext>
                </a:extLst>
              </a:tr>
            </a:tbl>
          </a:graphicData>
        </a:graphic>
      </p:graphicFrame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7E1F95EC-1054-4481-8DCA-F3F36BAEB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13240"/>
              </p:ext>
            </p:extLst>
          </p:nvPr>
        </p:nvGraphicFramePr>
        <p:xfrm>
          <a:off x="467544" y="4725144"/>
          <a:ext cx="834579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val="2822645478"/>
                    </a:ext>
                  </a:extLst>
                </a:gridCol>
                <a:gridCol w="2153108">
                  <a:extLst>
                    <a:ext uri="{9D8B030D-6E8A-4147-A177-3AD203B41FA5}">
                      <a16:colId xmlns:a16="http://schemas.microsoft.com/office/drawing/2014/main" val="2918682999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Sum egenkapital: 540 107kr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825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3485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 txBox="1">
            <a:spLocks noGrp="1"/>
          </p:cNvSpPr>
          <p:nvPr>
            <p:ph type="body" idx="4294967295"/>
          </p:nvPr>
        </p:nvSpPr>
        <p:spPr>
          <a:xfrm>
            <a:off x="687600" y="1218960"/>
            <a:ext cx="7988856" cy="2413481"/>
          </a:xfrm>
        </p:spPr>
        <p:txBody>
          <a:bodyPr wrap="square" lIns="91440" tIns="45720" rIns="91440" bIns="45720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nb-NO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nb-NO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9pPr>
          </a:lstStyle>
          <a:p>
            <a:pPr marL="0" lvl="0" indent="0">
              <a:spcBef>
                <a:spcPts val="400"/>
              </a:spcBef>
              <a:buNone/>
            </a:pPr>
            <a:endParaRPr lang="nb-NO" sz="1600" b="1" dirty="0">
              <a:latin typeface="" pitchFamily="16"/>
            </a:endParaRPr>
          </a:p>
          <a:p>
            <a:pPr marL="0" lvl="0" indent="0">
              <a:spcBef>
                <a:spcPts val="400"/>
              </a:spcBef>
              <a:buNone/>
            </a:pPr>
            <a:endParaRPr lang="nb-NO" sz="1600" dirty="0">
              <a:latin typeface="" pitchFamily="16"/>
            </a:endParaRPr>
          </a:p>
          <a:p>
            <a:pPr marL="0" lvl="0" indent="0">
              <a:spcBef>
                <a:spcPts val="349"/>
              </a:spcBef>
              <a:buNone/>
            </a:pPr>
            <a:endParaRPr lang="nb-NO" sz="1400" i="1" dirty="0">
              <a:latin typeface="" pitchFamily="16"/>
            </a:endParaRPr>
          </a:p>
          <a:p>
            <a:pPr marL="0" lvl="0" indent="0">
              <a:spcBef>
                <a:spcPts val="349"/>
              </a:spcBef>
              <a:buAutoNum type="arabicPeriod"/>
            </a:pPr>
            <a:endParaRPr lang="nb-NO" sz="1400" i="1" dirty="0">
              <a:latin typeface="" pitchFamily="16"/>
            </a:endParaRPr>
          </a:p>
          <a:p>
            <a:pPr marL="0" lvl="0" indent="0">
              <a:spcBef>
                <a:spcPts val="349"/>
              </a:spcBef>
              <a:buAutoNum type="arabicPeriod"/>
            </a:pPr>
            <a:endParaRPr lang="nb-NO" sz="1400" i="1" dirty="0">
              <a:latin typeface="" pitchFamily="16"/>
            </a:endParaRPr>
          </a:p>
          <a:p>
            <a:pPr marL="0" lvl="0" indent="0">
              <a:spcBef>
                <a:spcPts val="349"/>
              </a:spcBef>
              <a:buAutoNum type="arabicPeriod"/>
            </a:pPr>
            <a:endParaRPr lang="nb-NO" sz="1400" i="1" dirty="0">
              <a:latin typeface="" pitchFamily="16"/>
            </a:endParaRPr>
          </a:p>
          <a:p>
            <a:pPr marL="0" lvl="0" indent="0">
              <a:spcBef>
                <a:spcPts val="349"/>
              </a:spcBef>
              <a:buAutoNum type="arabicPeriod"/>
            </a:pPr>
            <a:endParaRPr lang="nb-NO" sz="1400" i="1" dirty="0">
              <a:latin typeface="" pitchFamily="16"/>
            </a:endParaRPr>
          </a:p>
          <a:p>
            <a:pPr marL="609480" lvl="0" indent="-609480">
              <a:spcBef>
                <a:spcPts val="349"/>
              </a:spcBef>
              <a:buNone/>
            </a:pPr>
            <a:endParaRPr lang="nb-NO" sz="1400" i="1" dirty="0">
              <a:latin typeface="" pitchFamily="16"/>
            </a:endParaRPr>
          </a:p>
          <a:p>
            <a:pPr marL="609480" lvl="0" indent="-609480">
              <a:spcBef>
                <a:spcPts val="349"/>
              </a:spcBef>
              <a:buNone/>
            </a:pPr>
            <a:endParaRPr lang="nb-NO" sz="1400" i="1" dirty="0">
              <a:latin typeface="" pitchFamily="16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028384" y="0"/>
            <a:ext cx="1115616" cy="11869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8AE86EE2-8C88-4150-A900-E0D3BB9CDB6F}"/>
              </a:ext>
            </a:extLst>
          </p:cNvPr>
          <p:cNvSpPr/>
          <p:nvPr/>
        </p:nvSpPr>
        <p:spPr>
          <a:xfrm>
            <a:off x="1907704" y="592469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Innkommede saker</a:t>
            </a:r>
            <a:endParaRPr lang="nb-NO" sz="2400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1CD8F97-4EEF-4957-8709-6C0EEA15DD91}"/>
              </a:ext>
            </a:extLst>
          </p:cNvPr>
          <p:cNvSpPr txBox="1"/>
          <p:nvPr/>
        </p:nvSpPr>
        <p:spPr>
          <a:xfrm>
            <a:off x="1765704" y="1218960"/>
            <a:ext cx="5686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Det er ingen innkommende saker.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17ACD8B-AAE1-4272-B2DE-65381EFA0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6446"/>
              </p:ext>
            </p:extLst>
          </p:nvPr>
        </p:nvGraphicFramePr>
        <p:xfrm>
          <a:off x="323400" y="1772816"/>
          <a:ext cx="8497200" cy="2682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304">
                  <a:extLst>
                    <a:ext uri="{9D8B030D-6E8A-4147-A177-3AD203B41FA5}">
                      <a16:colId xmlns:a16="http://schemas.microsoft.com/office/drawing/2014/main" val="4148132515"/>
                    </a:ext>
                  </a:extLst>
                </a:gridCol>
                <a:gridCol w="6912896">
                  <a:extLst>
                    <a:ext uri="{9D8B030D-6E8A-4147-A177-3AD203B41FA5}">
                      <a16:colId xmlns:a16="http://schemas.microsoft.com/office/drawing/2014/main" val="3209847512"/>
                    </a:ext>
                  </a:extLst>
                </a:gridCol>
              </a:tblGrid>
              <a:tr h="581605">
                <a:tc>
                  <a:txBody>
                    <a:bodyPr/>
                    <a:lstStyle/>
                    <a:p>
                      <a:r>
                        <a:rPr lang="nb-NO" sz="1600" dirty="0"/>
                        <a:t>IK boka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IK boka ble første gang vedtatt på årsmøte hos NMK Bardu i 2012 og gir nest etter </a:t>
                      </a:r>
                      <a:r>
                        <a:rPr lang="nb-NO" sz="1600" dirty="0" err="1"/>
                        <a:t>lovnorm</a:t>
                      </a:r>
                      <a:r>
                        <a:rPr lang="nb-NO" sz="1600" dirty="0"/>
                        <a:t> for idrettslag, føringene for drift og aktiviteter i </a:t>
                      </a:r>
                      <a:r>
                        <a:rPr lang="nb-NO" sz="1600" dirty="0" err="1"/>
                        <a:t>klubben</a:t>
                      </a:r>
                      <a:r>
                        <a:rPr lang="nb-NO" sz="1600" b="1" dirty="0" err="1"/>
                        <a:t>Styret</a:t>
                      </a:r>
                      <a:r>
                        <a:rPr lang="nb-NO" sz="1600" b="1" dirty="0"/>
                        <a:t> foreslår følgende vedtak: IK boka godkjennes for 2024 med de endringer som fremlagt. </a:t>
                      </a:r>
                    </a:p>
                    <a:p>
                      <a:endParaRPr lang="nb-NO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318956"/>
                  </a:ext>
                </a:extLst>
              </a:tr>
              <a:tr h="58160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Handlingsplan</a:t>
                      </a:r>
                    </a:p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NMK Bardus handlingsplan definerer de målsettinger og prioriteringer  som NMK Bardu skal jobbe etter for en femårsperiode om gangen. Denne skal ikke endres, så fremst ikke </a:t>
                      </a:r>
                      <a:r>
                        <a:rPr lang="nb-NO" sz="1600" dirty="0" err="1"/>
                        <a:t>lovnorm</a:t>
                      </a:r>
                      <a:r>
                        <a:rPr lang="nb-NO" sz="1600" dirty="0"/>
                        <a:t> for idrettslag, eller innhold i IK boka gjør det nødvendig. Det er i år ikke foreslått noen endringer som påvirker planen. S</a:t>
                      </a:r>
                      <a:r>
                        <a:rPr lang="nb-NO" sz="1600" b="1" dirty="0"/>
                        <a:t>tyret foreslår følgende vedtak: Handlingsplanen videreføres som den foreligger pr i dag. </a:t>
                      </a:r>
                    </a:p>
                    <a:p>
                      <a:endParaRPr lang="nb-NO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48293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4A1D3411-DE3D-4F07-8C1B-B264DCC52951}"/>
              </a:ext>
            </a:extLst>
          </p:cNvPr>
          <p:cNvSpPr/>
          <p:nvPr/>
        </p:nvSpPr>
        <p:spPr>
          <a:xfrm>
            <a:off x="1907704" y="592469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NMK Bardus IK bok og handlingsplan</a:t>
            </a:r>
            <a:endParaRPr lang="nb-NO" sz="24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FD47968-F2A2-4D29-9FF7-54A114CC98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244408" y="-1"/>
            <a:ext cx="899592" cy="957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08272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152D862E-EDBF-46D1-921E-22A8C8855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35686"/>
              </p:ext>
            </p:extLst>
          </p:nvPr>
        </p:nvGraphicFramePr>
        <p:xfrm>
          <a:off x="251521" y="357361"/>
          <a:ext cx="8640957" cy="6143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997">
                  <a:extLst>
                    <a:ext uri="{9D8B030D-6E8A-4147-A177-3AD203B41FA5}">
                      <a16:colId xmlns:a16="http://schemas.microsoft.com/office/drawing/2014/main" val="234568113"/>
                    </a:ext>
                  </a:extLst>
                </a:gridCol>
                <a:gridCol w="3008766">
                  <a:extLst>
                    <a:ext uri="{9D8B030D-6E8A-4147-A177-3AD203B41FA5}">
                      <a16:colId xmlns:a16="http://schemas.microsoft.com/office/drawing/2014/main" val="3609413115"/>
                    </a:ext>
                  </a:extLst>
                </a:gridCol>
                <a:gridCol w="2140777">
                  <a:extLst>
                    <a:ext uri="{9D8B030D-6E8A-4147-A177-3AD203B41FA5}">
                      <a16:colId xmlns:a16="http://schemas.microsoft.com/office/drawing/2014/main" val="1745740256"/>
                    </a:ext>
                  </a:extLst>
                </a:gridCol>
                <a:gridCol w="1563417">
                  <a:extLst>
                    <a:ext uri="{9D8B030D-6E8A-4147-A177-3AD203B41FA5}">
                      <a16:colId xmlns:a16="http://schemas.microsoft.com/office/drawing/2014/main" val="2740832089"/>
                    </a:ext>
                  </a:extLst>
                </a:gridCol>
              </a:tblGrid>
              <a:tr h="598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Målsetting for perioden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2022-2027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Hvordan definere, prioritere og fordele oppgaver: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Hvem er ansvarlig for fremdrift for oppgaver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Budsjett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6269"/>
                  </a:ext>
                </a:extLst>
              </a:tr>
              <a:tr h="17507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1. NMK Bardus baneanlegg skal til enhver tid være godkjent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  <a:effectLst/>
                        </a:rPr>
                        <a:t>ihht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 gjeldene regelverk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Kontroll av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  <a:effectLst/>
                        </a:rPr>
                        <a:t>banegodkjenner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 annethvert år. Skriftlig rapport mottas og settes i perm på kontoret.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I tillegg gjøres fortløpende vurderinger av baneutvalget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  <a:effectLst/>
                        </a:rPr>
                        <a:t>ifht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 vedlikehold.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Evt. større endringer, prosjekter el. forankres i medlemsmøte.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Baneutvalg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Vedtas på årsmøte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830832"/>
                  </a:ext>
                </a:extLst>
              </a:tr>
              <a:tr h="8011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2. Klubben skal legge til rette for aktiviteter for ungdom og funksjonshemmede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Etablert aktivitet videreføres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Medlemmer kan i tillegg melde inn ønsker og ideer fortløpende til styret. 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Aktivitetsgruppa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Medlemmer/styret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Vedtas på årsmøte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681452"/>
                  </a:ext>
                </a:extLst>
              </a:tr>
              <a:tr h="7810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3. Klubben skal legge til rette for motorrelatert aktivitet for barn og voksne i alle aldre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Etablert aktivitet videreføres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Medlemmer kan i tillegg melde inn ønsker og ideer fortløpende til aktivitetsgruppa. 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Aktivitetsgruppa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Medlemmer/aktivitetsgruppa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Vedtas på årsmøtet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814384"/>
                  </a:ext>
                </a:extLst>
              </a:tr>
              <a:tr h="10036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4. Utearealet vårt skal videreutvikles til beste for klubben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Tema på årlig medlemsmøte minimum en gang pr år.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Medlemmer melder inn ønsker og ideer fortløpende til styret. 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Medlemsmøtet foreslår, styret tilrettelegger og følger opp.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Medlemmer/styret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Vedtas på årsmøte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375780"/>
                  </a:ext>
                </a:extLst>
              </a:tr>
              <a:tr h="12061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5. Klubbhuset skal ferdigstilles og vedlikeholdes i samsvar med klubbens interesser.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Tema på årlig medlemsmøte minimum en gang pr år.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Medlemmer melder inn ønsker, ideer fortløpende til styret. 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Medlemsmøtet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  <a:effectLst/>
                        </a:rPr>
                        <a:t>foreselår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, styret tilrettelegger og følger opp.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Medlemmer/styret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effectLst/>
                        </a:rPr>
                        <a:t>Vedtas på årsmøte</a:t>
                      </a:r>
                      <a:endParaRPr lang="nb-N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23" marR="552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741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8394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683568" y="1524692"/>
            <a:ext cx="7920880" cy="2862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»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»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»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»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»"/>
            </a:lvl9pPr>
          </a:lstStyle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2000" i="0" u="none" strike="noStrike" baseline="0" dirty="0">
                <a:ln>
                  <a:noFill/>
                </a:ln>
                <a:solidFill>
                  <a:srgbClr val="000000"/>
                </a:solidFill>
                <a:ea typeface="Arial" pitchFamily="2"/>
                <a:cs typeface="Arial" pitchFamily="2"/>
              </a:rPr>
              <a:t>Styret f</a:t>
            </a:r>
            <a:r>
              <a:rPr lang="nb-NO" sz="2000" dirty="0">
                <a:solidFill>
                  <a:srgbClr val="000000"/>
                </a:solidFill>
                <a:ea typeface="Arial" pitchFamily="2"/>
                <a:cs typeface="Arial" pitchFamily="2"/>
              </a:rPr>
              <a:t>oreslår følgende vedtak: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2000" b="1" i="0" u="none" strike="noStrike" baseline="0" dirty="0">
              <a:ln>
                <a:noFill/>
              </a:ln>
              <a:solidFill>
                <a:srgbClr val="000000"/>
              </a:solidFill>
              <a:ea typeface="Arial" pitchFamily="2"/>
              <a:cs typeface="Ari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20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Arial" pitchFamily="2"/>
                <a:cs typeface="Arial" pitchFamily="2"/>
              </a:rPr>
              <a:t>NMK Bardu følger NMK landsmøtes anbefalte satser for </a:t>
            </a:r>
            <a:r>
              <a:rPr lang="nb-NO" sz="2000" b="1" dirty="0">
                <a:solidFill>
                  <a:srgbClr val="000000"/>
                </a:solidFill>
                <a:ea typeface="Arial" pitchFamily="2"/>
                <a:cs typeface="Arial" pitchFamily="2"/>
              </a:rPr>
              <a:t>2025-2026</a:t>
            </a:r>
            <a:r>
              <a:rPr lang="nb-NO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Arial" pitchFamily="2"/>
                <a:cs typeface="Arial" pitchFamily="2"/>
              </a:rPr>
              <a:t> 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2000" b="0" i="0" u="none" strike="noStrike" baseline="0" dirty="0">
              <a:ln>
                <a:noFill/>
              </a:ln>
              <a:solidFill>
                <a:srgbClr val="000000"/>
              </a:solidFill>
              <a:ea typeface="Arial" pitchFamily="2"/>
              <a:cs typeface="Ari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Arial" pitchFamily="2"/>
                <a:cs typeface="Arial" pitchFamily="2"/>
              </a:rPr>
              <a:t>Senior 700kr</a:t>
            </a:r>
          </a:p>
          <a:p>
            <a:pPr marL="0" marR="0" lvl="0" indent="0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2000" dirty="0" err="1">
                <a:solidFill>
                  <a:srgbClr val="000000"/>
                </a:solidFill>
                <a:ea typeface="Arial" pitchFamily="2"/>
                <a:cs typeface="Arial" pitchFamily="2"/>
              </a:rPr>
              <a:t>Jr</a:t>
            </a:r>
            <a:r>
              <a:rPr lang="nb-NO" sz="2000" dirty="0">
                <a:solidFill>
                  <a:srgbClr val="000000"/>
                </a:solidFill>
                <a:ea typeface="Arial" pitchFamily="2"/>
                <a:cs typeface="Arial" pitchFamily="2"/>
              </a:rPr>
              <a:t>/Ledsager</a:t>
            </a:r>
            <a:r>
              <a:rPr lang="nb-NO" sz="2000">
                <a:solidFill>
                  <a:srgbClr val="000000"/>
                </a:solidFill>
                <a:ea typeface="Arial" pitchFamily="2"/>
                <a:cs typeface="Arial" pitchFamily="2"/>
              </a:rPr>
              <a:t>/pensjonist  </a:t>
            </a:r>
            <a:r>
              <a:rPr lang="nb-NO" sz="2000" dirty="0">
                <a:solidFill>
                  <a:srgbClr val="000000"/>
                </a:solidFill>
                <a:ea typeface="Arial" pitchFamily="2"/>
                <a:cs typeface="Arial" pitchFamily="2"/>
              </a:rPr>
              <a:t>500kr</a:t>
            </a:r>
            <a:endParaRPr lang="nb-NO" sz="2000" b="0" i="0" u="none" strike="noStrike" baseline="0" dirty="0">
              <a:ln>
                <a:noFill/>
              </a:ln>
              <a:solidFill>
                <a:srgbClr val="000000"/>
              </a:solidFill>
              <a:ea typeface="Arial" pitchFamily="2"/>
              <a:cs typeface="Arial" pitchFamily="2"/>
            </a:endParaRPr>
          </a:p>
          <a:p>
            <a:pPr lv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2000" i="1" dirty="0">
              <a:solidFill>
                <a:srgbClr val="000000"/>
              </a:solidFill>
              <a:ea typeface="Arial" pitchFamily="2"/>
              <a:cs typeface="Arial" pitchFamily="2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100392" y="65401"/>
            <a:ext cx="1043608" cy="11103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3ADF66FF-AE49-4B2B-9A58-23D33D715AAB}"/>
              </a:ext>
            </a:extLst>
          </p:cNvPr>
          <p:cNvSpPr/>
          <p:nvPr/>
        </p:nvSpPr>
        <p:spPr>
          <a:xfrm>
            <a:off x="1907704" y="592469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dirty="0" err="1"/>
              <a:t>Medlemskontigent</a:t>
            </a:r>
            <a:r>
              <a:rPr lang="nb-NO" sz="2400" dirty="0"/>
              <a:t> 2025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557C78C-1049-45F4-ADC9-D99413F3F983}"/>
              </a:ext>
            </a:extLst>
          </p:cNvPr>
          <p:cNvSpPr txBox="1"/>
          <p:nvPr/>
        </p:nvSpPr>
        <p:spPr>
          <a:xfrm>
            <a:off x="2987824" y="231745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Budsjett 2024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5C59A7C-F124-4CF0-9A57-680A636AC0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460432" y="125354"/>
            <a:ext cx="576064" cy="6128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FCD4230-2446-4180-B94E-53BC7373C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27094"/>
              </p:ext>
            </p:extLst>
          </p:nvPr>
        </p:nvGraphicFramePr>
        <p:xfrm>
          <a:off x="593558" y="631855"/>
          <a:ext cx="8010890" cy="6006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6314">
                  <a:extLst>
                    <a:ext uri="{9D8B030D-6E8A-4147-A177-3AD203B41FA5}">
                      <a16:colId xmlns:a16="http://schemas.microsoft.com/office/drawing/2014/main" val="1790747914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1856060555"/>
                    </a:ext>
                  </a:extLst>
                </a:gridCol>
                <a:gridCol w="2916324">
                  <a:extLst>
                    <a:ext uri="{9D8B030D-6E8A-4147-A177-3AD203B41FA5}">
                      <a16:colId xmlns:a16="http://schemas.microsoft.com/office/drawing/2014/main" val="366094973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87087769"/>
                    </a:ext>
                  </a:extLst>
                </a:gridCol>
              </a:tblGrid>
              <a:tr h="405348">
                <a:tc gridSpan="2">
                  <a:txBody>
                    <a:bodyPr/>
                    <a:lstStyle/>
                    <a:p>
                      <a:pPr algn="ctr"/>
                      <a:r>
                        <a:rPr lang="nb-NO" sz="2000" b="1" dirty="0"/>
                        <a:t>Inntekter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b-NO" sz="2000" b="1" dirty="0"/>
                        <a:t>Utgifter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097345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3110 Løp (alle)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270 000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4300 Ordinære løp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190 000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615776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3040 Andre inntekter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4998 Bingo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180 000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290192"/>
                  </a:ext>
                </a:extLst>
              </a:tr>
              <a:tr h="567319">
                <a:tc>
                  <a:txBody>
                    <a:bodyPr/>
                    <a:lstStyle/>
                    <a:p>
                      <a:r>
                        <a:rPr lang="nb-NO" sz="1600" b="1" dirty="0"/>
                        <a:t>3200 </a:t>
                      </a:r>
                      <a:r>
                        <a:rPr lang="nb-NO" sz="1600" b="1" dirty="0" err="1"/>
                        <a:t>Medlemskontigent</a:t>
                      </a:r>
                      <a:endParaRPr lang="nb-N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25 000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6010 </a:t>
                      </a:r>
                      <a:r>
                        <a:rPr lang="nb-NO" sz="1600" b="1" dirty="0" err="1"/>
                        <a:t>Vidreutvikling</a:t>
                      </a:r>
                      <a:r>
                        <a:rPr lang="nb-NO" sz="1600" b="1" dirty="0"/>
                        <a:t> bygg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37024"/>
                  </a:ext>
                </a:extLst>
              </a:tr>
              <a:tr h="592431">
                <a:tc>
                  <a:txBody>
                    <a:bodyPr/>
                    <a:lstStyle/>
                    <a:p>
                      <a:r>
                        <a:rPr lang="nb-NO" sz="1600" b="1" dirty="0"/>
                        <a:t>3250 Varetelling  / 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6020 </a:t>
                      </a:r>
                      <a:r>
                        <a:rPr lang="nb-NO" sz="1600" b="1" dirty="0" err="1"/>
                        <a:t>vidre</a:t>
                      </a:r>
                      <a:r>
                        <a:rPr lang="nb-NO" sz="1600" b="1" dirty="0"/>
                        <a:t>. </a:t>
                      </a:r>
                      <a:r>
                        <a:rPr lang="nb-NO" sz="1600" b="1" dirty="0" err="1"/>
                        <a:t>Utv</a:t>
                      </a:r>
                      <a:r>
                        <a:rPr lang="nb-NO" sz="1600" b="1" dirty="0"/>
                        <a:t>. </a:t>
                      </a:r>
                      <a:r>
                        <a:rPr lang="nb-NO" sz="1600" b="1" dirty="0" err="1"/>
                        <a:t>Banr</a:t>
                      </a:r>
                      <a:r>
                        <a:rPr lang="nb-NO" sz="1600" b="1" dirty="0"/>
                        <a:t> uteområde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100 000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156911"/>
                  </a:ext>
                </a:extLst>
              </a:tr>
              <a:tr h="592431">
                <a:tc>
                  <a:txBody>
                    <a:bodyPr/>
                    <a:lstStyle/>
                    <a:p>
                      <a:r>
                        <a:rPr lang="nb-NO" sz="1600" b="1" dirty="0"/>
                        <a:t>3410 NIF, Kommune, off. støtte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1" dirty="0"/>
                        <a:t>6050 Møter , kurs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30 000</a:t>
                      </a:r>
                    </a:p>
                    <a:p>
                      <a:endParaRPr lang="nb-NO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372166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3600 Leieinntekter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 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6100 kontingent organisasjon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252668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3700 Bingo</a:t>
                      </a:r>
                      <a:r>
                        <a:rPr lang="nb-NO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240 000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6300 Drift hus, eiendom , brøyt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70 000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355499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3850 NRB, andre arr.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6340 Strøm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65 000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000480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endParaRPr lang="nb-NO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7500 forsikring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30 000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894460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7770 Bank og kort gebyr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466883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Jubileumsåret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 50 000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743148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r>
                        <a:rPr lang="nb-NO" sz="16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760 000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Totalt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681 500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340649"/>
                  </a:ext>
                </a:extLst>
              </a:tr>
              <a:tr h="567319">
                <a:tc>
                  <a:txBody>
                    <a:bodyPr/>
                    <a:lstStyle/>
                    <a:p>
                      <a:r>
                        <a:rPr lang="nb-NO" sz="1600" b="1" dirty="0"/>
                        <a:t>Det </a:t>
                      </a:r>
                      <a:r>
                        <a:rPr lang="nb-NO" sz="1600" b="1" dirty="0" err="1"/>
                        <a:t>Budgetteres</a:t>
                      </a:r>
                      <a:r>
                        <a:rPr lang="nb-NO" sz="1600" b="1" dirty="0"/>
                        <a:t> med et overskudd på 8500kr i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dirty="0"/>
                        <a:t>Styrets disposisjonspost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- 20 000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7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5711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204014" y="0"/>
            <a:ext cx="939986" cy="1000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77D79AB-9954-4145-AEBE-99E3154EB259}"/>
              </a:ext>
            </a:extLst>
          </p:cNvPr>
          <p:cNvSpPr/>
          <p:nvPr/>
        </p:nvSpPr>
        <p:spPr>
          <a:xfrm>
            <a:off x="3874276" y="352435"/>
            <a:ext cx="1395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400" dirty="0"/>
              <a:t>Valg 2023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BFD6BA-7D09-42B9-B071-A87CDA0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05903"/>
              </p:ext>
            </p:extLst>
          </p:nvPr>
        </p:nvGraphicFramePr>
        <p:xfrm>
          <a:off x="395536" y="1866982"/>
          <a:ext cx="8208912" cy="417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693">
                  <a:extLst>
                    <a:ext uri="{9D8B030D-6E8A-4147-A177-3AD203B41FA5}">
                      <a16:colId xmlns:a16="http://schemas.microsoft.com/office/drawing/2014/main" val="99152879"/>
                    </a:ext>
                  </a:extLst>
                </a:gridCol>
                <a:gridCol w="2380585">
                  <a:extLst>
                    <a:ext uri="{9D8B030D-6E8A-4147-A177-3AD203B41FA5}">
                      <a16:colId xmlns:a16="http://schemas.microsoft.com/office/drawing/2014/main" val="2025716507"/>
                    </a:ext>
                  </a:extLst>
                </a:gridCol>
                <a:gridCol w="2468434">
                  <a:extLst>
                    <a:ext uri="{9D8B030D-6E8A-4147-A177-3AD203B41FA5}">
                      <a16:colId xmlns:a16="http://schemas.microsoft.com/office/drawing/2014/main" val="110499550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01351203"/>
                    </a:ext>
                  </a:extLst>
                </a:gridCol>
              </a:tblGrid>
              <a:tr h="481898"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Rolle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 dag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Valgkomitéens forslag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Skal velges for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6948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Leder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>
                          <a:solidFill>
                            <a:schemeClr val="tx1"/>
                          </a:solidFill>
                        </a:rPr>
                        <a:t>Odd M. </a:t>
                      </a: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Mikalsen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Tommy Bertheussen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30409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Nestleder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Tommy Bertheussen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Geir Idar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Foshaug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43261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Kasserer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Trond-Are Pedersen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Trond-Are Pedersen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23898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Sekretær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Berit Vang Andreassen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Ikke på valg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857279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Styremedlem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Finn Gunnar Bergheim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Finn Gunnar Bergheim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68378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1. vara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Roger Jenssen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Roger Jenssen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615224"/>
                  </a:ext>
                </a:extLst>
              </a:tr>
              <a:tr h="52786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2. vara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Ingrid Strokkenes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Ingrid Strokkenes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1437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204014" y="18399"/>
            <a:ext cx="939986" cy="1000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77D79AB-9954-4145-AEBE-99E3154EB259}"/>
              </a:ext>
            </a:extLst>
          </p:cNvPr>
          <p:cNvSpPr/>
          <p:nvPr/>
        </p:nvSpPr>
        <p:spPr>
          <a:xfrm>
            <a:off x="3511232" y="384898"/>
            <a:ext cx="2121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400" dirty="0"/>
              <a:t>Valg 2024 forts.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BFD6BA-7D09-42B9-B071-A87CDA0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14786"/>
              </p:ext>
            </p:extLst>
          </p:nvPr>
        </p:nvGraphicFramePr>
        <p:xfrm>
          <a:off x="539552" y="1289743"/>
          <a:ext cx="8064896" cy="553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330">
                  <a:extLst>
                    <a:ext uri="{9D8B030D-6E8A-4147-A177-3AD203B41FA5}">
                      <a16:colId xmlns:a16="http://schemas.microsoft.com/office/drawing/2014/main" val="99152879"/>
                    </a:ext>
                  </a:extLst>
                </a:gridCol>
                <a:gridCol w="2338820">
                  <a:extLst>
                    <a:ext uri="{9D8B030D-6E8A-4147-A177-3AD203B41FA5}">
                      <a16:colId xmlns:a16="http://schemas.microsoft.com/office/drawing/2014/main" val="2025716507"/>
                    </a:ext>
                  </a:extLst>
                </a:gridCol>
                <a:gridCol w="2500118">
                  <a:extLst>
                    <a:ext uri="{9D8B030D-6E8A-4147-A177-3AD203B41FA5}">
                      <a16:colId xmlns:a16="http://schemas.microsoft.com/office/drawing/2014/main" val="1104995505"/>
                    </a:ext>
                  </a:extLst>
                </a:gridCol>
                <a:gridCol w="1693628">
                  <a:extLst>
                    <a:ext uri="{9D8B030D-6E8A-4147-A177-3AD203B41FA5}">
                      <a16:colId xmlns:a16="http://schemas.microsoft.com/office/drawing/2014/main" val="3501351203"/>
                    </a:ext>
                  </a:extLst>
                </a:gridCol>
              </a:tblGrid>
              <a:tr h="431504"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Rolle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 dag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Valgkomitéens forslag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Skal velges for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6948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Baneutvalg leder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Pål Aasvang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Pål Aasvang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30409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Baneutvalg medlem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Øystein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Løkse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Øystein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Løkse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343261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r>
                        <a:rPr lang="nb-NO" sz="1800" b="0" dirty="0">
                          <a:solidFill>
                            <a:schemeClr val="tx1"/>
                          </a:solidFill>
                        </a:rPr>
                        <a:t>Baneutvalg medlem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>
                          <a:solidFill>
                            <a:schemeClr val="tx1"/>
                          </a:solidFill>
                        </a:rPr>
                        <a:t>Kjell Abrahamsen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Kjell Abrahamsen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123898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Leder akt. gruppa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Ellen Vang Jensen</a:t>
                      </a: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Ellen Vang Jensen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57279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 akt. gruppa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Andrea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Løkse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Sivert Wang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68378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 akt. gruppa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Ann-Elise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Engmo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Ann-Elise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Engmo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615224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 akt. gruppa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Rikke Hanstad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Mina Strokkenes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107897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 akt. gruppa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Joachim Bjørnås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Ikke på valg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143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7407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045916" y="0"/>
            <a:ext cx="1098083" cy="1168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B77D79AB-9954-4145-AEBE-99E3154EB259}"/>
              </a:ext>
            </a:extLst>
          </p:cNvPr>
          <p:cNvSpPr/>
          <p:nvPr/>
        </p:nvSpPr>
        <p:spPr>
          <a:xfrm>
            <a:off x="3511232" y="384898"/>
            <a:ext cx="2121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400" dirty="0"/>
              <a:t>Valg 2024 forts.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BFD6BA-7D09-42B9-B071-A87CDA0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72969"/>
              </p:ext>
            </p:extLst>
          </p:nvPr>
        </p:nvGraphicFramePr>
        <p:xfrm>
          <a:off x="539552" y="1773360"/>
          <a:ext cx="8064896" cy="409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330">
                  <a:extLst>
                    <a:ext uri="{9D8B030D-6E8A-4147-A177-3AD203B41FA5}">
                      <a16:colId xmlns:a16="http://schemas.microsoft.com/office/drawing/2014/main" val="99152879"/>
                    </a:ext>
                  </a:extLst>
                </a:gridCol>
                <a:gridCol w="2338820">
                  <a:extLst>
                    <a:ext uri="{9D8B030D-6E8A-4147-A177-3AD203B41FA5}">
                      <a16:colId xmlns:a16="http://schemas.microsoft.com/office/drawing/2014/main" val="2025716507"/>
                    </a:ext>
                  </a:extLst>
                </a:gridCol>
                <a:gridCol w="2500118">
                  <a:extLst>
                    <a:ext uri="{9D8B030D-6E8A-4147-A177-3AD203B41FA5}">
                      <a16:colId xmlns:a16="http://schemas.microsoft.com/office/drawing/2014/main" val="1104995505"/>
                    </a:ext>
                  </a:extLst>
                </a:gridCol>
                <a:gridCol w="1693628">
                  <a:extLst>
                    <a:ext uri="{9D8B030D-6E8A-4147-A177-3AD203B41FA5}">
                      <a16:colId xmlns:a16="http://schemas.microsoft.com/office/drawing/2014/main" val="3501351203"/>
                    </a:ext>
                  </a:extLst>
                </a:gridCol>
              </a:tblGrid>
              <a:tr h="431504"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Rolle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I dag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Valgkomitéens forslag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Skal velges for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69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Kontrollkomite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Tove Haugseth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Tove Haugseth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2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430409"/>
                  </a:ext>
                </a:extLst>
              </a:tr>
              <a:tr h="417441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vara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Jon-Sverre Jenssen</a:t>
                      </a: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Jon-Sverre Jenssen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343261"/>
                  </a:ext>
                </a:extLst>
              </a:tr>
              <a:tr h="460235">
                <a:tc gridSpan="4">
                  <a:txBody>
                    <a:bodyPr/>
                    <a:lstStyle/>
                    <a:p>
                      <a:pPr algn="ctr"/>
                      <a:endParaRPr lang="nb-NO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b="1" dirty="0">
                          <a:solidFill>
                            <a:schemeClr val="tx1"/>
                          </a:solidFill>
                        </a:rPr>
                        <a:t>Valgkomité 2023, styrets forslag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57279"/>
                  </a:ext>
                </a:extLst>
              </a:tr>
              <a:tr h="373620">
                <a:tc>
                  <a:txBody>
                    <a:bodyPr/>
                    <a:lstStyle/>
                    <a:p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Leder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Terje </a:t>
                      </a:r>
                      <a:r>
                        <a:rPr lang="nb-NO" b="0" dirty="0" err="1">
                          <a:solidFill>
                            <a:schemeClr val="tx1"/>
                          </a:solidFill>
                        </a:rPr>
                        <a:t>korneliussen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6683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Odd Martin Mikalsen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615224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Medlem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Alf Magne Jensen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1437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>
                          <a:solidFill>
                            <a:schemeClr val="tx1"/>
                          </a:solidFill>
                        </a:rPr>
                        <a:t>Vara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Børge Grimstad Hansen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b="0" dirty="0">
                          <a:solidFill>
                            <a:schemeClr val="tx1"/>
                          </a:solidFill>
                        </a:rPr>
                        <a:t>1 år</a:t>
                      </a: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52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600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915816" y="692696"/>
            <a:ext cx="3312368" cy="35241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9CF06853-02DD-4A1F-8FAD-1963801E50FA}"/>
              </a:ext>
            </a:extLst>
          </p:cNvPr>
          <p:cNvSpPr txBox="1"/>
          <p:nvPr/>
        </p:nvSpPr>
        <p:spPr>
          <a:xfrm>
            <a:off x="718306" y="4365104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latin typeface="Bernard MT Condensed" panose="02050806060905020404" pitchFamily="18" charset="0"/>
              </a:rPr>
              <a:t>Takk for sesongen 2023 – og lykke til når vi nå suser videre </a:t>
            </a:r>
            <a:r>
              <a:rPr lang="nb-NO" sz="3600">
                <a:latin typeface="Bernard MT Condensed" panose="02050806060905020404" pitchFamily="18" charset="0"/>
              </a:rPr>
              <a:t>i jubileumsåret 2024! </a:t>
            </a:r>
            <a:endParaRPr lang="nb-NO" sz="36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28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468360" y="259920"/>
            <a:ext cx="7772400" cy="1143360"/>
          </a:xfrm>
        </p:spPr>
        <p:txBody>
          <a:bodyPr wrap="square" lIns="91440" tIns="45720" rIns="91440" bIns="4572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nb-NO"/>
              <a:t>Saksliste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4294967295"/>
          </p:nvPr>
        </p:nvSpPr>
        <p:spPr>
          <a:xfrm>
            <a:off x="685798" y="1295280"/>
            <a:ext cx="8206681" cy="5229637"/>
          </a:xfrm>
        </p:spPr>
        <p:txBody>
          <a:bodyPr wrap="square" lIns="91440" tIns="45720" rIns="91440" bIns="45720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nb-NO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nb-NO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nb-NO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nb-NO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Arial" pitchFamily="2"/>
                <a:cs typeface="Arial" pitchFamily="2"/>
              </a:defRPr>
            </a:lvl9pPr>
          </a:lstStyle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Velkommen/åpning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Velge dirigent, referent og to medlemmer til å underskrive</a:t>
            </a:r>
          </a:p>
          <a:p>
            <a:pPr marL="0" lvl="0" indent="0">
              <a:spcBef>
                <a:spcPts val="499"/>
              </a:spcBef>
              <a:buNone/>
            </a:pPr>
            <a:r>
              <a:rPr lang="nb-NO" sz="2400" dirty="0">
                <a:latin typeface="+mn-lt"/>
              </a:rPr>
              <a:t>  protokoll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Godkjenne de stemmeberettigete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Godkjenne innkalling, sakslisten og forretningsorden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Behandle årsberetninger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Behandle regnskap i revidert stand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Behandle innkommede forslag og saker</a:t>
            </a:r>
          </a:p>
          <a:p>
            <a:pPr mar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Handlingsplan og IK bok</a:t>
            </a:r>
          </a:p>
          <a:p>
            <a:pPr mar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Fastsette medlemskontingent for 2025</a:t>
            </a:r>
          </a:p>
          <a:p>
            <a:pPr mar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Budsjett</a:t>
            </a:r>
          </a:p>
          <a:p>
            <a:pPr marL="0" lvl="0" indent="0">
              <a:spcBef>
                <a:spcPts val="499"/>
              </a:spcBef>
            </a:pPr>
            <a:r>
              <a:rPr lang="nb-NO" sz="2400" dirty="0">
                <a:latin typeface="+mn-lt"/>
              </a:rPr>
              <a:t>Valg</a:t>
            </a:r>
            <a:endParaRPr lang="nb-NO" sz="2000" b="1" dirty="0">
              <a:latin typeface="" pitchFamily="16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100392" y="0"/>
            <a:ext cx="1043608" cy="1110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1533949" y="476672"/>
            <a:ext cx="5871613" cy="1138773"/>
          </a:xfrm>
        </p:spPr>
        <p:txBody>
          <a:bodyPr wrap="square" lIns="91440" tIns="45720" rIns="91440" bIns="4572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nb-NO" sz="2400" dirty="0"/>
              <a:t>Årsmelding fra styret</a:t>
            </a:r>
            <a:br>
              <a:rPr lang="nb-NO" sz="2400" dirty="0"/>
            </a:br>
            <a:br>
              <a:rPr lang="nb-NO" sz="2400" dirty="0"/>
            </a:br>
            <a:r>
              <a:rPr lang="nb-NO" sz="2000" dirty="0"/>
              <a:t>Styret har i 2023 bestått av: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325824" y="2011048"/>
            <a:ext cx="6984776" cy="3876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»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»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»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»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»"/>
            </a:lvl9pPr>
          </a:lstStyle>
          <a:p>
            <a:pPr fontAlgn="t"/>
            <a:r>
              <a:rPr lang="nb-NO" sz="2400" dirty="0"/>
              <a:t>Leder: 			Odd M. Mikalsen</a:t>
            </a:r>
          </a:p>
          <a:p>
            <a:pPr fontAlgn="t"/>
            <a:r>
              <a:rPr lang="nb-NO" sz="2400" dirty="0"/>
              <a:t>Nestleder: 		Tommy Bertheussen</a:t>
            </a:r>
          </a:p>
          <a:p>
            <a:pPr fontAlgn="t"/>
            <a:r>
              <a:rPr lang="nb-NO" sz="2400" dirty="0"/>
              <a:t>Kasserer: 		Trond-Are Pedersen</a:t>
            </a:r>
          </a:p>
          <a:p>
            <a:pPr fontAlgn="t"/>
            <a:r>
              <a:rPr lang="nb-NO" sz="2400" dirty="0"/>
              <a:t>Sekretær:		Berit Vang Andreassen</a:t>
            </a:r>
          </a:p>
          <a:p>
            <a:pPr fontAlgn="t"/>
            <a:r>
              <a:rPr lang="nb-NO" sz="2400" dirty="0"/>
              <a:t>Styremedlem:		Finn Gunnar Bergheim</a:t>
            </a:r>
          </a:p>
          <a:p>
            <a:pPr fontAlgn="t"/>
            <a:r>
              <a:rPr lang="nb-NO" sz="2400" dirty="0"/>
              <a:t>1. vara: 		Roger Jenssen</a:t>
            </a:r>
          </a:p>
          <a:p>
            <a:pPr fontAlgn="t"/>
            <a:r>
              <a:rPr lang="nb-NO" sz="2400" dirty="0"/>
              <a:t>2. vara:			Ingrid Strokkenes</a:t>
            </a:r>
          </a:p>
          <a:p>
            <a:pPr fontAlgn="t"/>
            <a:r>
              <a:rPr lang="nb-NO" sz="2400" dirty="0"/>
              <a:t>Leder </a:t>
            </a:r>
            <a:r>
              <a:rPr lang="nb-NO" sz="2400" dirty="0" err="1"/>
              <a:t>akt.gruppa</a:t>
            </a:r>
            <a:r>
              <a:rPr lang="nb-NO" sz="2400" dirty="0"/>
              <a:t>: 	Ellen V Jensen</a:t>
            </a:r>
          </a:p>
          <a:p>
            <a:pPr fontAlgn="t"/>
            <a:r>
              <a:rPr lang="nb-NO" sz="2400" dirty="0"/>
              <a:t>Leder baneutvalg: 	Pål Aasvang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9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224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9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224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b-NO" sz="9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27C7620-BC83-49AD-8BFE-F7C217DCCB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172400" y="0"/>
            <a:ext cx="971600" cy="1033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172400" y="0"/>
            <a:ext cx="971600" cy="10337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CFF8C88-9183-40FB-B33C-AB1E2437374D}"/>
              </a:ext>
            </a:extLst>
          </p:cNvPr>
          <p:cNvSpPr/>
          <p:nvPr/>
        </p:nvSpPr>
        <p:spPr>
          <a:xfrm>
            <a:off x="2286000" y="47772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Årsmelding fra styret.</a:t>
            </a:r>
            <a:endParaRPr 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8CD6DA0-6E4A-450F-812F-60C4CE04C0E6}"/>
              </a:ext>
            </a:extLst>
          </p:cNvPr>
          <p:cNvSpPr txBox="1"/>
          <p:nvPr/>
        </p:nvSpPr>
        <p:spPr>
          <a:xfrm>
            <a:off x="611560" y="105014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Årsmelding fra styret for 2023.</a:t>
            </a:r>
          </a:p>
          <a:p>
            <a:endParaRPr lang="nb-NO" dirty="0"/>
          </a:p>
          <a:p>
            <a:r>
              <a:rPr lang="nb-NO" dirty="0"/>
              <a:t>Vi har hatt 5 styremøter og 2 medlemsmøter</a:t>
            </a:r>
          </a:p>
          <a:p>
            <a:r>
              <a:rPr lang="nb-NO" dirty="0"/>
              <a:t>Vi har hatt 2 ordinære løp og et klubbløp</a:t>
            </a:r>
          </a:p>
          <a:p>
            <a:r>
              <a:rPr lang="nb-NO" dirty="0"/>
              <a:t>Det er malt i klubbhuset, det er jobbet videre med lysanlegget på bane og vi har renovert startplaten. </a:t>
            </a:r>
          </a:p>
          <a:p>
            <a:r>
              <a:rPr lang="nb-NO" dirty="0"/>
              <a:t>Vi har sendt flere medlemmer og funksjonerer på kurs.</a:t>
            </a:r>
          </a:p>
          <a:p>
            <a:r>
              <a:rPr lang="nb-NO" dirty="0"/>
              <a:t>Vi har sendt personer på landsmøtet. Der 2 var stemmeberettiget og en skulle motta premie ifm. Mesterskap nord.</a:t>
            </a:r>
          </a:p>
          <a:p>
            <a:endParaRPr lang="nb-NO" dirty="0"/>
          </a:p>
          <a:p>
            <a:r>
              <a:rPr lang="nb-NO" dirty="0"/>
              <a:t>Dette er i grove trekk det vi har gjort i 2023.</a:t>
            </a:r>
          </a:p>
          <a:p>
            <a:endParaRPr lang="nb-NO" dirty="0"/>
          </a:p>
          <a:p>
            <a:r>
              <a:rPr lang="nb-NO" dirty="0"/>
              <a:t>Vi i styret gleder oss til å feire jubileumsåret 2024 </a:t>
            </a:r>
          </a:p>
          <a:p>
            <a:endParaRPr lang="nb-NO" dirty="0"/>
          </a:p>
          <a:p>
            <a:r>
              <a:rPr lang="nb-NO" dirty="0"/>
              <a:t>Takk for oss.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 idx="4294967295"/>
          </p:nvPr>
        </p:nvSpPr>
        <p:spPr>
          <a:xfrm>
            <a:off x="935820" y="605447"/>
            <a:ext cx="7272360" cy="461665"/>
          </a:xfrm>
        </p:spPr>
        <p:txBody>
          <a:bodyPr wrap="square" lIns="91440" tIns="45720" rIns="91440" bIns="4572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Årsmelding fra aktivitetsgruppa</a:t>
            </a:r>
            <a:endParaRPr lang="nb-NO" sz="24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8229600" y="0"/>
            <a:ext cx="914400" cy="906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8149380" y="763"/>
            <a:ext cx="974980" cy="10373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BBE6F496-9FA8-4F8B-BC08-F35BF6388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12322"/>
              </p:ext>
            </p:extLst>
          </p:nvPr>
        </p:nvGraphicFramePr>
        <p:xfrm>
          <a:off x="323400" y="1268761"/>
          <a:ext cx="8497200" cy="6786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152">
                  <a:extLst>
                    <a:ext uri="{9D8B030D-6E8A-4147-A177-3AD203B41FA5}">
                      <a16:colId xmlns:a16="http://schemas.microsoft.com/office/drawing/2014/main" val="2070330517"/>
                    </a:ext>
                  </a:extLst>
                </a:gridCol>
                <a:gridCol w="8281048">
                  <a:extLst>
                    <a:ext uri="{9D8B030D-6E8A-4147-A177-3AD203B41FA5}">
                      <a16:colId xmlns:a16="http://schemas.microsoft.com/office/drawing/2014/main" val="3673144249"/>
                    </a:ext>
                  </a:extLst>
                </a:gridCol>
              </a:tblGrid>
              <a:tr h="4004775">
                <a:tc>
                  <a:txBody>
                    <a:bodyPr/>
                    <a:lstStyle/>
                    <a:p>
                      <a:pPr algn="l"/>
                      <a:endParaRPr lang="nb-NO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Årsberetning fra aktivitetsgruppa 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22.April ble det arrangert årsfest med karnevals tema. Nesten alle hadde kledd seg ut.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29.april obligatorisk brannvernkurs teori og praksis.(NBF)Det deltok til sammen 10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stk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på kurset, Fra NMK Bardu, NMK Dyrøy, og NMK Midt-Troms. Kurset ble ledet av Hans-Ove Jenssen fra NMK Harstad.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Mai. Juniorkurs med teori og praksis hvor 8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stk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tok kurset. Juniorer fra Midt-Troms /Dyrøy og Bardu, 1stk på rallycrosskurs. </a:t>
                      </a:r>
                    </a:p>
                    <a:p>
                      <a:pPr lvl="0"/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Vårløp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17-18.juni, 88 startende 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Arne og Karin Steiens minneløp 23-24.sept, 95 startende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Klubbløp 30.sept, 33 startende. 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Klubbfest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Aktivitetsgruppa har hatt møte med Bardu ungdomsråd.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Aktivitetsgruppa har hatt flere møter både fysisk og digitalt. I tillegg til jevnlig kommunikasjon i chatgruppen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tillegg har flere medlemmer representert NMK Bardu på en god måte.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april deltok Jonas Bjørnås på junior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på Gardemoen motorpark.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juli Kent-Åge Johnsen vant sin klasse i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norrlandsveckan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runde i Skellefteå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september Andrea Jensen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Løkse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vant i dameklassen på mesterskap nord finalen i Harstad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Reidar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Dalberg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deltok også på </a:t>
                      </a:r>
                      <a:r>
                        <a:rPr lang="nb-NO" sz="14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norrlandsveckan</a:t>
                      </a:r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Sverige</a:t>
                      </a:r>
                    </a:p>
                    <a:p>
                      <a:pPr lvl="0"/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Hanstad deltok på Norges råeste Bakkeløp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nb-NO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-Aktivitetsgruppa </a:t>
                      </a:r>
                    </a:p>
                    <a:p>
                      <a:pPr algn="ctr"/>
                      <a:endParaRPr lang="nb-NO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317669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407410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011124"/>
                  </a:ext>
                </a:extLst>
              </a:tr>
              <a:tr h="254639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177972"/>
                  </a:ext>
                </a:extLst>
              </a:tr>
              <a:tr h="415884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4009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17ACD8B-AAE1-4272-B2DE-65381EFA0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75174"/>
              </p:ext>
            </p:extLst>
          </p:nvPr>
        </p:nvGraphicFramePr>
        <p:xfrm>
          <a:off x="323400" y="1646606"/>
          <a:ext cx="8497200" cy="3078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216">
                  <a:extLst>
                    <a:ext uri="{9D8B030D-6E8A-4147-A177-3AD203B41FA5}">
                      <a16:colId xmlns:a16="http://schemas.microsoft.com/office/drawing/2014/main" val="4148132515"/>
                    </a:ext>
                  </a:extLst>
                </a:gridCol>
                <a:gridCol w="7704984">
                  <a:extLst>
                    <a:ext uri="{9D8B030D-6E8A-4147-A177-3AD203B41FA5}">
                      <a16:colId xmlns:a16="http://schemas.microsoft.com/office/drawing/2014/main" val="3209847512"/>
                    </a:ext>
                  </a:extLst>
                </a:gridCol>
              </a:tblGrid>
              <a:tr h="581605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Årsmelding fra banekomiteen.</a:t>
                      </a:r>
                    </a:p>
                    <a:p>
                      <a:endParaRPr lang="nb-NO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2023 ble det gravd ned strøm til race kontroller bua og bane senter for å gjøre klart til lysanlegg.</a:t>
                      </a:r>
                    </a:p>
                    <a:p>
                      <a:endParaRPr lang="nb-NO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ble kjørt på grus og komprimert før løpene.</a:t>
                      </a:r>
                    </a:p>
                    <a:p>
                      <a:endParaRPr lang="nb-NO" sz="1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b-NO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ble gjort endringer og lagt ny asfalt på startplata.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800" b="0" dirty="0"/>
                        <a:t>Leder i banekomiteen</a:t>
                      </a:r>
                    </a:p>
                    <a:p>
                      <a:r>
                        <a:rPr lang="nb-NO" sz="1800" b="0" dirty="0"/>
                        <a:t>Pål Aasvang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948293"/>
                  </a:ext>
                </a:extLst>
              </a:tr>
            </a:tbl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4A1D3411-DE3D-4F07-8C1B-B264DCC52951}"/>
              </a:ext>
            </a:extLst>
          </p:cNvPr>
          <p:cNvSpPr/>
          <p:nvPr/>
        </p:nvSpPr>
        <p:spPr>
          <a:xfrm>
            <a:off x="1907704" y="677887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Årsmelding fra banekomitéen </a:t>
            </a:r>
            <a:endParaRPr lang="nb-NO" sz="24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FD47968-F2A2-4D29-9FF7-54A114CC98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289882" y="-1"/>
            <a:ext cx="854117" cy="908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16950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627626" y="15572"/>
            <a:ext cx="1185714" cy="12615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7A5B7363-4D14-4E33-8F61-E4709A0682D4}"/>
              </a:ext>
            </a:extLst>
          </p:cNvPr>
          <p:cNvSpPr txBox="1"/>
          <p:nvPr/>
        </p:nvSpPr>
        <p:spPr>
          <a:xfrm>
            <a:off x="2555776" y="9214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Regnskap 2023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F4AEF62-1085-4FBF-A234-B6C2F8DCF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80088"/>
              </p:ext>
            </p:extLst>
          </p:nvPr>
        </p:nvGraphicFramePr>
        <p:xfrm>
          <a:off x="252411" y="1321595"/>
          <a:ext cx="8639177" cy="5299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518">
                  <a:extLst>
                    <a:ext uri="{9D8B030D-6E8A-4147-A177-3AD203B41FA5}">
                      <a16:colId xmlns:a16="http://schemas.microsoft.com/office/drawing/2014/main" val="117809289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2235645756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4027072208"/>
                    </a:ext>
                  </a:extLst>
                </a:gridCol>
                <a:gridCol w="1523753">
                  <a:extLst>
                    <a:ext uri="{9D8B030D-6E8A-4147-A177-3AD203B41FA5}">
                      <a16:colId xmlns:a16="http://schemas.microsoft.com/office/drawing/2014/main" val="128233960"/>
                    </a:ext>
                  </a:extLst>
                </a:gridCol>
              </a:tblGrid>
              <a:tr h="365991">
                <a:tc>
                  <a:txBody>
                    <a:bodyPr/>
                    <a:lstStyle/>
                    <a:p>
                      <a:r>
                        <a:rPr lang="nb-NO" dirty="0"/>
                        <a:t>Konto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Budsjett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9028"/>
                  </a:ext>
                </a:extLst>
              </a:tr>
              <a:tr h="633928">
                <a:tc>
                  <a:txBody>
                    <a:bodyPr/>
                    <a:lstStyle/>
                    <a:p>
                      <a:r>
                        <a:rPr lang="nb-NO" dirty="0"/>
                        <a:t>3040 Inntekter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20 770</a:t>
                      </a:r>
                    </a:p>
                    <a:p>
                      <a:pPr algn="l"/>
                      <a:endParaRPr lang="nb-NO" b="0" u="none" strike="noStrike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0480" marR="60960" marT="30480" marB="30480" anchor="ctr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34 312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06021"/>
                  </a:ext>
                </a:extLst>
              </a:tr>
              <a:tr h="633928">
                <a:tc>
                  <a:txBody>
                    <a:bodyPr/>
                    <a:lstStyle/>
                    <a:p>
                      <a:r>
                        <a:rPr lang="nb-NO" dirty="0"/>
                        <a:t>3110</a:t>
                      </a:r>
                    </a:p>
                    <a:p>
                      <a:r>
                        <a:rPr lang="nb-NO" dirty="0"/>
                        <a:t>Ordinære løp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209 434</a:t>
                      </a:r>
                      <a:endParaRPr lang="nb-NO" dirty="0"/>
                    </a:p>
                    <a:p>
                      <a:pPr algn="l"/>
                      <a:endParaRPr lang="nb-NO" b="0" u="none" strike="noStrike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30480" marR="60960" marT="30480" marB="30480" anchor="ctr"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277 309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70474"/>
                  </a:ext>
                </a:extLst>
              </a:tr>
              <a:tr h="640484">
                <a:tc>
                  <a:txBody>
                    <a:bodyPr/>
                    <a:lstStyle/>
                    <a:p>
                      <a:r>
                        <a:rPr lang="nb-NO" dirty="0"/>
                        <a:t>3200</a:t>
                      </a:r>
                    </a:p>
                    <a:p>
                      <a:r>
                        <a:rPr lang="nb-NO" dirty="0"/>
                        <a:t>Medlemskontingent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20 058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 </a:t>
                      </a: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25 988</a:t>
                      </a:r>
                      <a:endParaRPr lang="nb-NO" dirty="0"/>
                    </a:p>
                    <a:p>
                      <a:pPr algn="ctr"/>
                      <a:endParaRPr lang="nb-NO" b="0" u="none" strike="noStrike" dirty="0">
                        <a:effectLst/>
                        <a:latin typeface="+mn-lt"/>
                      </a:endParaRPr>
                    </a:p>
                  </a:txBody>
                  <a:tcPr marL="3048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173262735"/>
                  </a:ext>
                </a:extLst>
              </a:tr>
              <a:tr h="640484">
                <a:tc>
                  <a:txBody>
                    <a:bodyPr/>
                    <a:lstStyle/>
                    <a:p>
                      <a:r>
                        <a:rPr lang="nb-NO" dirty="0"/>
                        <a:t>3250</a:t>
                      </a:r>
                    </a:p>
                    <a:p>
                      <a:r>
                        <a:rPr lang="nb-NO" dirty="0"/>
                        <a:t>Varetelling/pant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4 194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4 203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73619"/>
                  </a:ext>
                </a:extLst>
              </a:tr>
              <a:tr h="640484">
                <a:tc>
                  <a:txBody>
                    <a:bodyPr/>
                    <a:lstStyle/>
                    <a:p>
                      <a:r>
                        <a:rPr lang="nb-NO" dirty="0"/>
                        <a:t>3410</a:t>
                      </a:r>
                    </a:p>
                    <a:p>
                      <a:r>
                        <a:rPr lang="nb-NO" dirty="0"/>
                        <a:t>NIF, kommune, </a:t>
                      </a:r>
                      <a:r>
                        <a:rPr lang="nb-NO" dirty="0" err="1"/>
                        <a:t>off.støtte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132 548</a:t>
                      </a:r>
                      <a:endParaRPr lang="nb-NO" dirty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100 819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73117"/>
                  </a:ext>
                </a:extLst>
              </a:tr>
              <a:tr h="360269">
                <a:tc>
                  <a:txBody>
                    <a:bodyPr/>
                    <a:lstStyle/>
                    <a:p>
                      <a:r>
                        <a:rPr lang="nb-NO" dirty="0"/>
                        <a:t>3600 Leieinntekter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26 300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20 000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50352"/>
                  </a:ext>
                </a:extLst>
              </a:tr>
              <a:tr h="360269">
                <a:tc>
                  <a:txBody>
                    <a:bodyPr/>
                    <a:lstStyle/>
                    <a:p>
                      <a:r>
                        <a:rPr lang="nb-NO" dirty="0"/>
                        <a:t>3700 Bingo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237 890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74321"/>
                  </a:ext>
                </a:extLst>
              </a:tr>
              <a:tr h="633928">
                <a:tc>
                  <a:txBody>
                    <a:bodyPr/>
                    <a:lstStyle/>
                    <a:p>
                      <a:r>
                        <a:rPr lang="nb-NO" dirty="0"/>
                        <a:t>3850</a:t>
                      </a:r>
                    </a:p>
                    <a:p>
                      <a:r>
                        <a:rPr lang="nb-NO" dirty="0"/>
                        <a:t>NRB. Andre arr.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2 000</a:t>
                      </a:r>
                      <a:endParaRPr lang="nb-NO" b="1" dirty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11 980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912214"/>
                  </a:ext>
                </a:extLst>
              </a:tr>
              <a:tr h="365991">
                <a:tc>
                  <a:txBody>
                    <a:bodyPr/>
                    <a:lstStyle/>
                    <a:p>
                      <a:r>
                        <a:rPr lang="nb-NO" dirty="0"/>
                        <a:t>Sum driftsinntekter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637 304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712 502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09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57069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AF4AEF62-1085-4FBF-A234-B6C2F8DCF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40202"/>
              </p:ext>
            </p:extLst>
          </p:nvPr>
        </p:nvGraphicFramePr>
        <p:xfrm>
          <a:off x="327094" y="295027"/>
          <a:ext cx="8489812" cy="56077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56674">
                  <a:extLst>
                    <a:ext uri="{9D8B030D-6E8A-4147-A177-3AD203B41FA5}">
                      <a16:colId xmlns:a16="http://schemas.microsoft.com/office/drawing/2014/main" val="11780928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235645756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4027072208"/>
                    </a:ext>
                  </a:extLst>
                </a:gridCol>
                <a:gridCol w="2122453">
                  <a:extLst>
                    <a:ext uri="{9D8B030D-6E8A-4147-A177-3AD203B41FA5}">
                      <a16:colId xmlns:a16="http://schemas.microsoft.com/office/drawing/2014/main" val="12823396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nb-NO" sz="1400" dirty="0"/>
                        <a:t>Konto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Resultat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Budsjett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Resultat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69028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4300 Ordinære løp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-136 917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130 000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-215 177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70474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4998 Bingo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-182 240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170 000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-196 218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262735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6010 </a:t>
                      </a:r>
                      <a:r>
                        <a:rPr lang="nb-NO" sz="1400" dirty="0" err="1"/>
                        <a:t>Vidr</a:t>
                      </a:r>
                      <a:r>
                        <a:rPr lang="nb-NO" sz="1400" dirty="0"/>
                        <a:t>. </a:t>
                      </a:r>
                      <a:r>
                        <a:rPr lang="nb-NO" sz="1400" dirty="0" err="1"/>
                        <a:t>Utv</a:t>
                      </a:r>
                      <a:r>
                        <a:rPr lang="nb-NO" sz="1400" dirty="0"/>
                        <a:t>. bygg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-0,00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10 000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-4 624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73619"/>
                  </a:ext>
                </a:extLst>
              </a:tr>
              <a:tr h="485565">
                <a:tc>
                  <a:txBody>
                    <a:bodyPr/>
                    <a:lstStyle/>
                    <a:p>
                      <a:r>
                        <a:rPr lang="nb-NO" sz="1400" dirty="0"/>
                        <a:t>6020 </a:t>
                      </a:r>
                      <a:r>
                        <a:rPr lang="nb-NO" sz="1400" dirty="0" err="1"/>
                        <a:t>vidr</a:t>
                      </a:r>
                      <a:r>
                        <a:rPr lang="nb-NO" sz="1400" dirty="0"/>
                        <a:t>. </a:t>
                      </a:r>
                      <a:r>
                        <a:rPr lang="nb-NO" sz="1400" dirty="0" err="1"/>
                        <a:t>Utv</a:t>
                      </a:r>
                      <a:r>
                        <a:rPr lang="nb-NO" sz="1400" dirty="0"/>
                        <a:t>. Bane og uteområde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102 783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100 000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-84 999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73117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6050 Møte, kurs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29 109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-31 957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74321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6060 NRB. Andre arr.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12 250</a:t>
                      </a:r>
                      <a:endParaRPr lang="nb-N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-14 487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09803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6100  Kontingent org.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7 780</a:t>
                      </a:r>
                      <a:endParaRPr lang="nb-N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-6 560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94459"/>
                  </a:ext>
                </a:extLst>
              </a:tr>
              <a:tr h="581742">
                <a:tc>
                  <a:txBody>
                    <a:bodyPr/>
                    <a:lstStyle/>
                    <a:p>
                      <a:r>
                        <a:rPr lang="nb-NO" sz="1400" dirty="0"/>
                        <a:t>6300 Drift hus/eiendom Brøyting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99 430</a:t>
                      </a:r>
                      <a:endParaRPr lang="nb-N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-78 000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-51 686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66041"/>
                  </a:ext>
                </a:extLst>
              </a:tr>
              <a:tr h="581742">
                <a:tc>
                  <a:txBody>
                    <a:bodyPr/>
                    <a:lstStyle/>
                    <a:p>
                      <a:r>
                        <a:rPr lang="nb-NO" sz="1400" dirty="0"/>
                        <a:t>6310 Drift kjeller, BC biler, aktiviteter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701</a:t>
                      </a:r>
                      <a:endParaRPr lang="nb-N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-701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543846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6340 strøm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55 008</a:t>
                      </a:r>
                      <a:endParaRPr lang="nb-N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-65 977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26048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6360 Renhold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/>
                        <a:t>-0,00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5 464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91899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6540 utstyr og inventar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b="0" dirty="0"/>
                        <a:t>-0,00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10 950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712025"/>
                  </a:ext>
                </a:extLst>
              </a:tr>
              <a:tr h="342201">
                <a:tc>
                  <a:txBody>
                    <a:bodyPr/>
                    <a:lstStyle/>
                    <a:p>
                      <a:r>
                        <a:rPr lang="nb-NO" sz="1400" dirty="0"/>
                        <a:t>7500 Forsikringer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dirty="0"/>
                        <a:t>-</a:t>
                      </a:r>
                      <a:r>
                        <a:rPr lang="nb-NO" sz="1400" b="0" dirty="0"/>
                        <a:t>2 222</a:t>
                      </a:r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-27 000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0" dirty="0"/>
                        <a:t>-</a:t>
                      </a:r>
                      <a:r>
                        <a:rPr lang="nb-NO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28 532</a:t>
                      </a:r>
                      <a:endParaRPr lang="nb-NO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65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0943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72068B8A-08A4-F0CF-0DBF-BA697362D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56234"/>
              </p:ext>
            </p:extLst>
          </p:nvPr>
        </p:nvGraphicFramePr>
        <p:xfrm>
          <a:off x="251520" y="548680"/>
          <a:ext cx="8640960" cy="28300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22512424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85498738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20788705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36234278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r>
                        <a:rPr lang="nb-NO" b="1" dirty="0"/>
                        <a:t>konto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Budget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Resultat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1321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nb-NO" dirty="0"/>
                        <a:t>7770 Bank og kort gebyr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-4 351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</a:t>
                      </a: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1 135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-5 000</a:t>
                      </a:r>
                      <a:endParaRPr lang="nb-NO" dirty="0"/>
                    </a:p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252207"/>
                  </a:ext>
                </a:extLst>
              </a:tr>
              <a:tr h="232008">
                <a:tc>
                  <a:txBody>
                    <a:bodyPr/>
                    <a:lstStyle/>
                    <a:p>
                      <a:r>
                        <a:rPr lang="nb-NO" dirty="0"/>
                        <a:t>7790 Andre 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-6 577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</a:t>
                      </a: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8 000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43925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84442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r>
                        <a:rPr lang="nb-NO" b="1" dirty="0"/>
                        <a:t>Sum 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-640 844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-726 471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</a:t>
                      </a:r>
                      <a:r>
                        <a:rPr lang="nb-NO" b="1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620 000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8109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2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76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17766</TotalTime>
  <Words>1639</Words>
  <Application>Microsoft Office PowerPoint</Application>
  <PresentationFormat>Skjermfremvisning (4:3)</PresentationFormat>
  <Paragraphs>431</Paragraphs>
  <Slides>19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Bernard MT Condensed</vt:lpstr>
      <vt:lpstr>Calibri</vt:lpstr>
      <vt:lpstr>Segoe UI</vt:lpstr>
      <vt:lpstr>Times New Roman</vt:lpstr>
      <vt:lpstr>Standard</vt:lpstr>
      <vt:lpstr>VELKOMMEN TIL ÅRSMØTE i NMK BARDU 2024</vt:lpstr>
      <vt:lpstr>Saksliste</vt:lpstr>
      <vt:lpstr>Årsmelding fra styret  Styret har i 2023 bestått av:</vt:lpstr>
      <vt:lpstr>PowerPoint-presentasjon</vt:lpstr>
      <vt:lpstr>Årsmelding fra aktivitetsgruppa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ÅRSMØTE  NMK BARDU.  19.13.2011.</dc:title>
  <dc:creator>TOMMY</dc:creator>
  <cp:lastModifiedBy>Tommy Bertheussen</cp:lastModifiedBy>
  <cp:revision>314</cp:revision>
  <cp:lastPrinted>2016-02-29T10:14:28Z</cp:lastPrinted>
  <dcterms:created xsi:type="dcterms:W3CDTF">2011-02-01T09:14:18Z</dcterms:created>
  <dcterms:modified xsi:type="dcterms:W3CDTF">2024-03-07T21:15:11Z</dcterms:modified>
</cp:coreProperties>
</file>